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5" r:id="rId1"/>
  </p:sldMasterIdLst>
  <p:notesMasterIdLst>
    <p:notesMasterId r:id="rId22"/>
  </p:notesMasterIdLst>
  <p:handoutMasterIdLst>
    <p:handoutMasterId r:id="rId23"/>
  </p:handoutMasterIdLst>
  <p:sldIdLst>
    <p:sldId id="256" r:id="rId2"/>
    <p:sldId id="408" r:id="rId3"/>
    <p:sldId id="550" r:id="rId4"/>
    <p:sldId id="551" r:id="rId5"/>
    <p:sldId id="552" r:id="rId6"/>
    <p:sldId id="568" r:id="rId7"/>
    <p:sldId id="553" r:id="rId8"/>
    <p:sldId id="554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63" r:id="rId17"/>
    <p:sldId id="564" r:id="rId18"/>
    <p:sldId id="565" r:id="rId19"/>
    <p:sldId id="566" r:id="rId20"/>
    <p:sldId id="567" r:id="rId21"/>
  </p:sldIdLst>
  <p:sldSz cx="9144000" cy="6858000" type="screen4x3"/>
  <p:notesSz cx="7315200" cy="9601200"/>
  <p:custDataLst>
    <p:tags r:id="rId2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452EBC-F588-475A-B238-DD72479FC45A}">
          <p14:sldIdLst>
            <p14:sldId id="256"/>
            <p14:sldId id="408"/>
          </p14:sldIdLst>
        </p14:section>
        <p14:section name="Loops" id="{53B92DB0-4B39-4E81-8280-D78152F66356}">
          <p14:sldIdLst>
            <p14:sldId id="550"/>
            <p14:sldId id="551"/>
            <p14:sldId id="552"/>
            <p14:sldId id="568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3"/>
            <p14:sldId id="564"/>
            <p14:sldId id="565"/>
            <p14:sldId id="566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B2B2B2"/>
    <a:srgbClr val="FF0000"/>
    <a:srgbClr val="8488BC"/>
    <a:srgbClr val="6B70AF"/>
    <a:srgbClr val="6065AA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3537" autoAdjust="0"/>
  </p:normalViewPr>
  <p:slideViewPr>
    <p:cSldViewPr>
      <p:cViewPr varScale="1">
        <p:scale>
          <a:sx n="67" d="100"/>
          <a:sy n="67" d="100"/>
        </p:scale>
        <p:origin x="5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7" d="100"/>
          <a:sy n="107" d="100"/>
        </p:scale>
        <p:origin x="-2442" y="-9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t" anchorCtr="0" compatLnSpc="1">
            <a:prstTxWarp prst="textNoShape">
              <a:avLst/>
            </a:prstTxWarp>
          </a:bodyPr>
          <a:lstStyle>
            <a:lvl1pPr defTabSz="973138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t" anchorCtr="0" compatLnSpc="1">
            <a:prstTxWarp prst="textNoShape">
              <a:avLst/>
            </a:prstTxWarp>
          </a:bodyPr>
          <a:lstStyle>
            <a:lvl1pPr algn="r" defTabSz="973138">
              <a:defRPr sz="1400"/>
            </a:lvl1pPr>
          </a:lstStyle>
          <a:p>
            <a:pPr>
              <a:defRPr/>
            </a:pPr>
            <a:fld id="{2FB09946-27B7-4B2B-9D7F-A025FA9F9BB1}" type="datetime1">
              <a:rPr lang="en-US" altLang="en-US"/>
              <a:pPr>
                <a:defRPr/>
              </a:pPr>
              <a:t>9/4/2023</a:t>
            </a:fld>
            <a:endParaRPr lang="en-US" alt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686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b" anchorCtr="0" compatLnSpc="1">
            <a:prstTxWarp prst="textNoShape">
              <a:avLst/>
            </a:prstTxWarp>
          </a:bodyPr>
          <a:lstStyle>
            <a:lvl1pPr defTabSz="973138">
              <a:defRPr sz="1400"/>
            </a:lvl1pPr>
          </a:lstStyle>
          <a:p>
            <a:pPr>
              <a:defRPr/>
            </a:pPr>
            <a:r>
              <a:rPr lang="en-US" altLang="en-US"/>
              <a:t>Session #, Speaker Name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3363"/>
            <a:ext cx="31686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b" anchorCtr="0" compatLnSpc="1">
            <a:prstTxWarp prst="textNoShape">
              <a:avLst/>
            </a:prstTxWarp>
          </a:bodyPr>
          <a:lstStyle>
            <a:lvl1pPr algn="r" defTabSz="973138">
              <a:defRPr sz="1400"/>
            </a:lvl1pPr>
          </a:lstStyle>
          <a:p>
            <a:pPr>
              <a:defRPr/>
            </a:pPr>
            <a:fld id="{8BBD4BBA-3535-40A5-AA7C-14FCD02FD9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909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9123363"/>
            <a:ext cx="31686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b" anchorCtr="0" compatLnSpc="1">
            <a:prstTxWarp prst="textNoShape">
              <a:avLst/>
            </a:prstTxWarp>
          </a:bodyPr>
          <a:lstStyle>
            <a:lvl1pPr defTabSz="973138">
              <a:defRPr sz="1200">
                <a:latin typeface="Arial" charset="0"/>
              </a:defRPr>
            </a:lvl1pPr>
          </a:lstStyle>
          <a:p>
            <a:pPr>
              <a:defRPr/>
            </a:pPr>
            <a:fld id="{71A00943-D2AC-4799-AF0E-3982B7036C59}" type="datetime1">
              <a:rPr lang="en-US"/>
              <a:pPr>
                <a:defRPr/>
              </a:pPr>
              <a:t>9/4/2023</a:t>
            </a:fld>
            <a:endParaRPr lang="en-US" altLang="en-US"/>
          </a:p>
        </p:txBody>
      </p:sp>
      <p:sp>
        <p:nvSpPr>
          <p:cNvPr id="3993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63563" y="568325"/>
            <a:ext cx="6184900" cy="4638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66738" y="5292725"/>
            <a:ext cx="6181725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0"/>
            <a:r>
              <a:rPr lang="en-US" altLang="en-US" noProof="0"/>
              <a:t>Second level</a:t>
            </a:r>
          </a:p>
          <a:p>
            <a:pPr lvl="0"/>
            <a:r>
              <a:rPr lang="en-US" altLang="en-US" noProof="0"/>
              <a:t>Third level</a:t>
            </a:r>
          </a:p>
          <a:p>
            <a:pPr lvl="0"/>
            <a:r>
              <a:rPr lang="en-US" altLang="en-US" noProof="0"/>
              <a:t>Fourth level</a:t>
            </a:r>
          </a:p>
          <a:p>
            <a:pPr lvl="0"/>
            <a:r>
              <a:rPr lang="en-US" alt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0"/>
            <a:ext cx="316865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t" anchorCtr="0" compatLnSpc="1">
            <a:prstTxWarp prst="textNoShape">
              <a:avLst/>
            </a:prstTxWarp>
          </a:bodyPr>
          <a:lstStyle>
            <a:lvl1pPr defTabSz="973138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Session #, Speaker Name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3363"/>
            <a:ext cx="31686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98" tIns="48499" rIns="96998" bIns="48499" numCol="1" anchor="b" anchorCtr="0" compatLnSpc="1">
            <a:prstTxWarp prst="textNoShape">
              <a:avLst/>
            </a:prstTxWarp>
          </a:bodyPr>
          <a:lstStyle>
            <a:lvl1pPr algn="r" defTabSz="973138">
              <a:defRPr sz="1200">
                <a:latin typeface="Arial" charset="0"/>
              </a:defRPr>
            </a:lvl1pPr>
          </a:lstStyle>
          <a:p>
            <a:pPr>
              <a:defRPr/>
            </a:pPr>
            <a:fld id="{BCD77715-7B69-4F6B-A6B3-D89022AABC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70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63513" indent="-163513" algn="l" rtl="0" eaLnBrk="0" fontAlgn="base" hangingPunct="0">
      <a:spcBef>
        <a:spcPct val="30000"/>
      </a:spcBef>
      <a:spcAft>
        <a:spcPct val="0"/>
      </a:spcAft>
      <a:buChar char="•"/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buChar char="–"/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FB7E4C-139B-46D4-8947-F54B1225ECA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defTabSz="1009650">
              <a:spcBef>
                <a:spcPct val="0"/>
              </a:spcBef>
              <a:buFontTx/>
              <a:buNone/>
            </a:pPr>
            <a:endParaRPr lang="en-US" altLang="en-US" sz="2600" b="0" dirty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9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1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90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87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2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5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48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26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89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7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D77715-7B69-4F6B-A6B3-D89022AABCE1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3831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3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0AB28-3E4E-4987-88A9-20AF8EDF39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A05EE-B892-401E-B77C-87E902F03DB7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  <p:pic>
        <p:nvPicPr>
          <p:cNvPr id="5" name="Picture 2" descr="G:\img\BackStep.gif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01" y="6251768"/>
            <a:ext cx="1229299" cy="4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54586-1A7D-4316-AB51-13B04B493FFD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A05EE-B892-401E-B77C-87E902F03DB7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A05EE-B892-401E-B77C-87E902F03DB7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A05EE-B892-401E-B77C-87E902F03DB7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017713"/>
            <a:ext cx="417195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781550" y="2017713"/>
            <a:ext cx="4173538" cy="4114800"/>
          </a:xfrm>
        </p:spPr>
        <p:txBody>
          <a:bodyPr/>
          <a:lstStyle/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A05EE-B892-401E-B77C-87E902F03DB7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66800" y="3276600"/>
            <a:ext cx="8077200" cy="19050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fld id="{B7430D8C-F84C-4D80-A906-4BB0135A05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9648"/>
            <a:ext cx="7543800" cy="2277035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96DFF08F-DC6B-4601-B491-B0F83F6DD2DA}" type="datetimeFigureOut">
              <a:rPr lang="en-US" sz="675" smtClean="0">
                <a:solidFill>
                  <a:srgbClr val="FFFFFF"/>
                </a:solidFill>
                <a:latin typeface="Calibri" panose="020F0502020204030204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9/4/2023</a:t>
            </a:fld>
            <a:endParaRPr lang="en-US" sz="675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75" cap="all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FAB73BC-B049-4115-A692-8D63A059BFB8}" type="slidenum">
              <a:rPr lang="en-US" sz="788" smtClean="0">
                <a:solidFill>
                  <a:srgbClr val="FFFFFF"/>
                </a:solidFill>
                <a:latin typeface="Calibri" panose="020F0502020204030204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88" dirty="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442882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8458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5532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13A05EE-B892-401E-B77C-87E902F03DB7}" type="slidenum">
              <a:rPr lang="en-US" altLang="en-US" smtClean="0"/>
              <a:pPr>
                <a:defRPr/>
              </a:pPr>
              <a:t>‹#›</a:t>
            </a:fld>
            <a:endParaRPr lang="en-US" altLang="en-US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2" r:id="rId5"/>
    <p:sldLayoutId id="2147483803" r:id="rId6"/>
    <p:sldLayoutId id="2147483804" r:id="rId7"/>
    <p:sldLayoutId id="2147483805" r:id="rId8"/>
  </p:sldLayoutIdLst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746635" y="2416939"/>
            <a:ext cx="7924800" cy="1981200"/>
          </a:xfrm>
        </p:spPr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Fundamentals</a:t>
            </a:r>
            <a:br>
              <a:rPr lang="en-US" dirty="0" smtClean="0"/>
            </a:br>
            <a:r>
              <a:rPr lang="en-US" sz="4000" dirty="0" smtClean="0"/>
              <a:t>Loops</a:t>
            </a:r>
            <a:endParaRPr lang="en-US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40BC1-28C8-4740-B086-326F43190F9F}" type="slidenum">
              <a:rPr lang="en-US" altLang="en-US"/>
              <a:pPr>
                <a:defRPr/>
              </a:pPr>
              <a:t>1</a:t>
            </a:fld>
            <a:endParaRPr lang="en-US" altLang="en-US" dirty="0"/>
          </a:p>
        </p:txBody>
      </p:sp>
      <p:pic>
        <p:nvPicPr>
          <p:cNvPr id="7" name="Picture 6" descr="alert.png"/>
          <p:cNvPicPr>
            <a:picLocks noChangeAspect="1"/>
          </p:cNvPicPr>
          <p:nvPr/>
        </p:nvPicPr>
        <p:blipFill rotWithShape="1">
          <a:blip r:embed="rId3" cstate="print"/>
          <a:srcRect l="30477" t="10630" r="25681" b="23318"/>
          <a:stretch/>
        </p:blipFill>
        <p:spPr>
          <a:xfrm>
            <a:off x="8482649" y="33415"/>
            <a:ext cx="609600" cy="6934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714549">
            <a:off x="7461151" y="483591"/>
            <a:ext cx="1742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Read Chapters 2, 4 and 5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00063" y="152400"/>
            <a:ext cx="7772400" cy="4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GB" sz="4000" b="1" u="sng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/>
            </a:r>
            <a:br>
              <a:rPr lang="en-GB" sz="4000" b="1" u="sng" kern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</a:br>
            <a:r>
              <a:rPr lang="en-GB" sz="4000" b="1" kern="0" dirty="0">
                <a:latin typeface="+mj-lt"/>
                <a:ea typeface="+mj-ea"/>
                <a:cs typeface="+mj-cs"/>
              </a:rPr>
              <a:t>CMPS 251</a:t>
            </a:r>
          </a:p>
        </p:txBody>
      </p:sp>
      <p:pic>
        <p:nvPicPr>
          <p:cNvPr id="10" name="Picture 9" descr="Java_clr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01187" cy="15390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61596" y="1896771"/>
            <a:ext cx="2249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Unit </a:t>
            </a:r>
            <a:r>
              <a:rPr lang="en-US" sz="4000" b="1" smtClean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1_04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do-while</a:t>
            </a:r>
            <a:r>
              <a:rPr lang="en-US" dirty="0"/>
              <a:t>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001" y="1603562"/>
            <a:ext cx="85119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do-while loop is a </a:t>
            </a:r>
            <a:r>
              <a:rPr lang="en-US" sz="1500" b="1" dirty="0">
                <a:latin typeface="Consolas" panose="020B0609020204030204" pitchFamily="49" charset="0"/>
              </a:rPr>
              <a:t>post-test</a:t>
            </a:r>
            <a:r>
              <a:rPr lang="en-US" sz="1500" dirty="0">
                <a:latin typeface="Consolas" panose="020B0609020204030204" pitchFamily="49" charset="0"/>
              </a:rPr>
              <a:t> loop, which means it will execute the loop </a:t>
            </a:r>
            <a:r>
              <a:rPr lang="en-US" sz="1500" b="1" dirty="0">
                <a:latin typeface="Consolas" panose="020B0609020204030204" pitchFamily="49" charset="0"/>
              </a:rPr>
              <a:t>prior</a:t>
            </a:r>
            <a:r>
              <a:rPr lang="en-US" sz="1500" dirty="0">
                <a:latin typeface="Consolas" panose="020B0609020204030204" pitchFamily="49" charset="0"/>
              </a:rPr>
              <a:t> to testing the condition.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701" y="2595796"/>
            <a:ext cx="3003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do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statement(s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}while (condition);</a:t>
            </a:r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3099816" y="2484941"/>
            <a:ext cx="2071116" cy="3083948"/>
            <a:chOff x="1824" y="768"/>
            <a:chExt cx="1776" cy="3024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824" y="1296"/>
              <a:ext cx="120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/>
                <a:t>statement(s)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400" y="76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200" b="1"/>
            </a:p>
          </p:txBody>
        </p:sp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1959" y="1968"/>
              <a:ext cx="1431" cy="1824"/>
              <a:chOff x="1959" y="1728"/>
              <a:chExt cx="1431" cy="1824"/>
            </a:xfrm>
          </p:grpSpPr>
          <p:sp>
            <p:nvSpPr>
              <p:cNvPr id="16" name="Rectangle 5"/>
              <p:cNvSpPr>
                <a:spLocks noChangeArrowheads="1"/>
              </p:cNvSpPr>
              <p:nvPr/>
            </p:nvSpPr>
            <p:spPr bwMode="auto">
              <a:xfrm rot="2701371">
                <a:off x="2016" y="1728"/>
                <a:ext cx="720" cy="72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 sz="1200" b="1"/>
              </a:p>
            </p:txBody>
          </p:sp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2997" y="1776"/>
                <a:ext cx="393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/>
                  <a:t>true</a:t>
                </a:r>
              </a:p>
            </p:txBody>
          </p:sp>
          <p:sp>
            <p:nvSpPr>
              <p:cNvPr id="18" name="Line 8"/>
              <p:cNvSpPr>
                <a:spLocks noChangeShapeType="1"/>
              </p:cNvSpPr>
              <p:nvPr/>
            </p:nvSpPr>
            <p:spPr bwMode="auto">
              <a:xfrm>
                <a:off x="2400" y="2640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200" b="1"/>
              </a:p>
            </p:txBody>
          </p:sp>
          <p:sp>
            <p:nvSpPr>
              <p:cNvPr id="19" name="Text Box 11"/>
              <p:cNvSpPr txBox="1">
                <a:spLocks noChangeArrowheads="1"/>
              </p:cNvSpPr>
              <p:nvPr/>
            </p:nvSpPr>
            <p:spPr bwMode="auto">
              <a:xfrm>
                <a:off x="1959" y="1884"/>
                <a:ext cx="816" cy="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>
                    <a:latin typeface="Courier New" panose="02070309020205020404" pitchFamily="49" charset="0"/>
                  </a:rPr>
                  <a:t>boolean</a:t>
                </a:r>
              </a:p>
              <a:p>
                <a:pPr algn="ctr" eaLnBrk="1" hangingPunct="1"/>
                <a:r>
                  <a:rPr lang="en-US" altLang="en-US" sz="1200" b="1"/>
                  <a:t>expression?</a:t>
                </a:r>
              </a:p>
            </p:txBody>
          </p:sp>
          <p:sp>
            <p:nvSpPr>
              <p:cNvPr id="20" name="Text Box 12"/>
              <p:cNvSpPr txBox="1">
                <a:spLocks noChangeArrowheads="1"/>
              </p:cNvSpPr>
              <p:nvPr/>
            </p:nvSpPr>
            <p:spPr bwMode="auto">
              <a:xfrm>
                <a:off x="2435" y="2880"/>
                <a:ext cx="415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/>
                  <a:t>false</a:t>
                </a:r>
              </a:p>
            </p:txBody>
          </p:sp>
        </p:grp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00" y="1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200" b="1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976" y="235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200" b="1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3600" y="1008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200" b="1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H="1">
              <a:off x="2448" y="100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200" b="1"/>
            </a:p>
          </p:txBody>
        </p:sp>
      </p:grpSp>
      <p:sp>
        <p:nvSpPr>
          <p:cNvPr id="3" name="Rectangle 2"/>
          <p:cNvSpPr/>
          <p:nvPr/>
        </p:nvSpPr>
        <p:spPr>
          <a:xfrm>
            <a:off x="5695708" y="2484941"/>
            <a:ext cx="31322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=1;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do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3); 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79" y="4927556"/>
            <a:ext cx="9429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do-while</a:t>
            </a:r>
            <a:r>
              <a:rPr lang="en-US" dirty="0"/>
              <a:t>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001" y="1603562"/>
            <a:ext cx="85119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do-while loop executes </a:t>
            </a:r>
            <a:r>
              <a:rPr lang="en-US" sz="1500" b="1" dirty="0">
                <a:latin typeface="Consolas" panose="020B0609020204030204" pitchFamily="49" charset="0"/>
              </a:rPr>
              <a:t>at least once </a:t>
            </a:r>
            <a:r>
              <a:rPr lang="en-US" sz="1500" dirty="0">
                <a:latin typeface="Consolas" panose="020B0609020204030204" pitchFamily="49" charset="0"/>
              </a:rPr>
              <a:t>since the condition is tested at the </a:t>
            </a:r>
            <a:r>
              <a:rPr lang="en-US" sz="1500" b="1" dirty="0">
                <a:latin typeface="Consolas" panose="020B0609020204030204" pitchFamily="49" charset="0"/>
              </a:rPr>
              <a:t>bottom</a:t>
            </a:r>
            <a:r>
              <a:rPr lang="en-US" sz="1500" dirty="0">
                <a:latin typeface="Consolas" panose="020B0609020204030204" pitchFamily="49" charset="0"/>
              </a:rPr>
              <a:t> of the loop.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0808" y="2496808"/>
            <a:ext cx="65573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=99;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do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//Loop executed once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	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&lt;= 3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//Condition is found false here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//Outputs 99 once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21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6001" y="1603562"/>
            <a:ext cx="851199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A </a:t>
            </a:r>
            <a:r>
              <a:rPr lang="en-US" sz="1500" b="1" dirty="0">
                <a:latin typeface="Consolas" panose="020B0609020204030204" pitchFamily="49" charset="0"/>
              </a:rPr>
              <a:t>pre-test </a:t>
            </a:r>
            <a:r>
              <a:rPr lang="en-US" sz="1500" dirty="0">
                <a:latin typeface="Consolas" panose="020B0609020204030204" pitchFamily="49" charset="0"/>
              </a:rPr>
              <a:t>loop. The for loop allows the programmer to </a:t>
            </a:r>
            <a:r>
              <a:rPr lang="en-US" sz="1500" b="1" dirty="0">
                <a:latin typeface="Consolas" panose="020B0609020204030204" pitchFamily="49" charset="0"/>
              </a:rPr>
              <a:t>initialize</a:t>
            </a:r>
            <a:r>
              <a:rPr lang="en-US" sz="1500" dirty="0">
                <a:latin typeface="Consolas" panose="020B0609020204030204" pitchFamily="49" charset="0"/>
              </a:rPr>
              <a:t> a </a:t>
            </a:r>
            <a:r>
              <a:rPr lang="en-US" sz="1500" b="1" dirty="0">
                <a:latin typeface="Consolas" panose="020B0609020204030204" pitchFamily="49" charset="0"/>
              </a:rPr>
              <a:t>control variable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b="1" dirty="0">
                <a:latin typeface="Consolas" panose="020B0609020204030204" pitchFamily="49" charset="0"/>
              </a:rPr>
              <a:t>test a condition</a:t>
            </a:r>
            <a:r>
              <a:rPr lang="en-US" sz="1500" dirty="0">
                <a:latin typeface="Consolas" panose="020B0609020204030204" pitchFamily="49" charset="0"/>
              </a:rPr>
              <a:t>, and </a:t>
            </a:r>
            <a:r>
              <a:rPr lang="en-US" sz="1500" b="1" dirty="0">
                <a:latin typeface="Consolas" panose="020B0609020204030204" pitchFamily="49" charset="0"/>
              </a:rPr>
              <a:t>modify the control variable </a:t>
            </a:r>
            <a:r>
              <a:rPr lang="en-US" sz="1500" dirty="0">
                <a:latin typeface="Consolas" panose="020B0609020204030204" pitchFamily="49" charset="0"/>
              </a:rPr>
              <a:t>all in one line of code.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356" y="2709814"/>
            <a:ext cx="40972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for(initialization; test; update)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statement(s);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540504" y="2493892"/>
            <a:ext cx="4080002" cy="2786768"/>
            <a:chOff x="1118" y="768"/>
            <a:chExt cx="4114" cy="278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 rot="2701371">
              <a:off x="1152" y="1728"/>
              <a:ext cx="720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900" b="1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2544" y="1968"/>
              <a:ext cx="120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statement(s)</a:t>
              </a: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990" y="1824"/>
              <a:ext cx="3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true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1536" y="264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  <p:cxnSp>
          <p:nvCxnSpPr>
            <p:cNvPr id="22" name="AutoShape 9"/>
            <p:cNvCxnSpPr>
              <a:cxnSpLocks noChangeShapeType="1"/>
              <a:stCxn id="27" idx="0"/>
            </p:cNvCxnSpPr>
            <p:nvPr/>
          </p:nvCxnSpPr>
          <p:spPr bwMode="auto">
            <a:xfrm rot="5400000" flipH="1">
              <a:off x="2628" y="-36"/>
              <a:ext cx="960" cy="304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1536" y="76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1118" y="1884"/>
              <a:ext cx="768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>
                  <a:latin typeface="Courier New" panose="02070309020205020404" pitchFamily="49" charset="0"/>
                </a:rPr>
                <a:t>boolean</a:t>
              </a:r>
            </a:p>
            <a:p>
              <a:pPr algn="ctr" eaLnBrk="1" hangingPunct="1"/>
              <a:r>
                <a:rPr lang="en-US" altLang="en-US" sz="900" b="1"/>
                <a:t>expression?</a:t>
              </a:r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1571" y="2880"/>
              <a:ext cx="4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false</a:t>
              </a:r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 flipV="1">
              <a:off x="2064" y="21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4032" y="1968"/>
              <a:ext cx="120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update</a:t>
              </a: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3792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26356" y="389407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Loop control variable</a:t>
            </a:r>
          </a:p>
          <a:p>
            <a:r>
              <a:rPr lang="nn-NO" sz="18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5;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US" sz="1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654472"/>
            <a:ext cx="1050131" cy="2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97180" y="1796657"/>
            <a:ext cx="38793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Loop control variable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"Number   </a:t>
            </a:r>
            <a:r>
              <a:rPr lang="en-US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Squared"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"-----------------------"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5;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"\t\t"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+</a:t>
            </a:r>
            <a:r>
              <a:rPr lang="en-US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US" sz="10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7" y="3739338"/>
            <a:ext cx="1803303" cy="10797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6210" y="1685033"/>
            <a:ext cx="4572000" cy="32431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  <a:r>
              <a:rPr 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Loop control variable</a:t>
            </a:r>
          </a:p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maxValue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// Maximum value to display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 will display a table of 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</a:rPr>
              <a:t>"numbers and their squares."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sz="1050" u="sng" dirty="0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sz="1050" b="1" i="1" u="sng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sz="1050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"How high should I go? 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maxValue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"Number   </a:t>
            </a:r>
            <a:r>
              <a:rPr lang="en-US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Squared"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"-----------------------"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5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maxValue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"\t\t"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136" y="4905145"/>
            <a:ext cx="2757855" cy="10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for </a:t>
            </a:r>
            <a:r>
              <a:rPr lang="en-US" dirty="0" smtClean="0"/>
              <a:t>Loop : </a:t>
            </a:r>
            <a:r>
              <a:rPr lang="en-US" b="1" dirty="0" smtClean="0"/>
              <a:t>Total Sales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19456" y="1628508"/>
            <a:ext cx="54315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"How many days you worked: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nn-NO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 sales for day %d :"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"You worked %d </a:t>
            </a:r>
            <a:r>
              <a:rPr lang="en-US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days.%n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"Total Sales: %.2f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92" y="1882378"/>
            <a:ext cx="2986088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for </a:t>
            </a:r>
            <a:r>
              <a:rPr lang="en-US" dirty="0" smtClean="0"/>
              <a:t>Loop : </a:t>
            </a:r>
            <a:r>
              <a:rPr lang="en-US" b="1" dirty="0" smtClean="0"/>
              <a:t>Total Sales with Dialog Boxes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5166" y="1782223"/>
            <a:ext cx="54795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</a:p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JOptionPane.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showInputDialog</a:t>
            </a:r>
            <a:endParaRPr lang="en-US" sz="105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	(</a:t>
            </a:r>
            <a:r>
              <a:rPr 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"How many days you worked: "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inputString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nn-NO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&lt;=</a:t>
            </a:r>
            <a:r>
              <a:rPr lang="nn-NO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nn-NO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  <a:r>
              <a:rPr lang="nn-NO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JOptionPane.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showInputDialog</a:t>
            </a:r>
            <a:endParaRPr lang="en-US" sz="105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	(</a:t>
            </a:r>
            <a:r>
              <a:rPr 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"Enter sales for day "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: "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parseDouble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inputString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+=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"You worked %d days.%</a:t>
            </a:r>
            <a:r>
              <a:rPr lang="en-US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nTotal</a:t>
            </a:r>
            <a:r>
              <a:rPr 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 Sales: %.2f “</a:t>
            </a:r>
          </a:p>
          <a:p>
            <a:pPr>
              <a:lnSpc>
                <a:spcPct val="150000"/>
              </a:lnSpc>
            </a:pPr>
            <a:r>
              <a:rPr lang="en-US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	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JOptionPane.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showMessageDialog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exit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800" t="39778" r="40901" b="44281"/>
          <a:stretch/>
        </p:blipFill>
        <p:spPr>
          <a:xfrm>
            <a:off x="6631686" y="1649240"/>
            <a:ext cx="1563625" cy="766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0833" t="39679" r="40833" b="44864"/>
          <a:stretch/>
        </p:blipFill>
        <p:spPr>
          <a:xfrm>
            <a:off x="6631686" y="2546334"/>
            <a:ext cx="1563625" cy="741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0967" t="39481" r="40900" b="44875"/>
          <a:stretch/>
        </p:blipFill>
        <p:spPr>
          <a:xfrm>
            <a:off x="6631686" y="3420757"/>
            <a:ext cx="1563625" cy="758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0667" t="39581" r="40833" b="45012"/>
          <a:stretch/>
        </p:blipFill>
        <p:spPr>
          <a:xfrm>
            <a:off x="6631686" y="4309506"/>
            <a:ext cx="1563625" cy="732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41334" t="40074" r="41222" b="45259"/>
          <a:stretch/>
        </p:blipFill>
        <p:spPr>
          <a:xfrm>
            <a:off x="6631685" y="5172731"/>
            <a:ext cx="1563625" cy="739485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flipV="1">
            <a:off x="3332988" y="2036826"/>
            <a:ext cx="3065526" cy="6583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3662172" y="3840480"/>
            <a:ext cx="2784348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5088636" y="3115932"/>
            <a:ext cx="1460754" cy="7245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5102352" y="3850005"/>
            <a:ext cx="1426464" cy="827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62172" y="5352849"/>
            <a:ext cx="2736342" cy="2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2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6002" y="1337871"/>
            <a:ext cx="8511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Sometimes the end point of input data is </a:t>
            </a:r>
            <a:r>
              <a:rPr lang="en-US" sz="1500" b="1" dirty="0">
                <a:latin typeface="Consolas" panose="020B0609020204030204" pitchFamily="49" charset="0"/>
              </a:rPr>
              <a:t>not known</a:t>
            </a:r>
            <a:r>
              <a:rPr lang="en-US" sz="1500" dirty="0">
                <a:latin typeface="Consolas" panose="020B0609020204030204" pitchFamily="49" charset="0"/>
              </a:rPr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A </a:t>
            </a:r>
            <a:r>
              <a:rPr lang="en-US" sz="1500" b="1" dirty="0">
                <a:latin typeface="Consolas" panose="020B0609020204030204" pitchFamily="49" charset="0"/>
              </a:rPr>
              <a:t>sentinel value </a:t>
            </a:r>
            <a:r>
              <a:rPr lang="en-US" sz="1500" dirty="0">
                <a:latin typeface="Consolas" panose="020B0609020204030204" pitchFamily="49" charset="0"/>
              </a:rPr>
              <a:t>can be used to notify the program to </a:t>
            </a:r>
            <a:r>
              <a:rPr lang="en-US" sz="1500" b="1" dirty="0">
                <a:latin typeface="Consolas" panose="020B0609020204030204" pitchFamily="49" charset="0"/>
              </a:rPr>
              <a:t>stop acquiring input</a:t>
            </a:r>
            <a:r>
              <a:rPr lang="en-US" sz="1500" dirty="0">
                <a:latin typeface="Consolas" panose="020B0609020204030204" pitchFamily="49" charset="0"/>
              </a:rPr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user could be prompted to input data that is not normally in the input data range (i.e. </a:t>
            </a:r>
            <a:r>
              <a:rPr lang="en-US" sz="1500" b="1" dirty="0">
                <a:latin typeface="Consolas" panose="020B0609020204030204" pitchFamily="49" charset="0"/>
              </a:rPr>
              <a:t>–1 </a:t>
            </a:r>
            <a:r>
              <a:rPr lang="en-US" sz="1500" dirty="0">
                <a:latin typeface="Consolas" panose="020B0609020204030204" pitchFamily="49" charset="0"/>
              </a:rPr>
              <a:t>where normal input would be positive.)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09" y="3311966"/>
            <a:ext cx="2783633" cy="989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6002" y="3227975"/>
            <a:ext cx="484807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=0,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 an integer (-ve to exit):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&gt;= 0)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sum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 an integer (-ve to exit): </a:t>
            </a:r>
            <a:r>
              <a:rPr lang="en-US" sz="1200" b="1" i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     </a:t>
            </a:r>
          </a:p>
          <a:p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"You entered %d </a:t>
            </a:r>
            <a:r>
              <a:rPr lang="en-US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values.%n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"Their sum = %d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08" y="4726712"/>
            <a:ext cx="2882217" cy="5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Sentinel </a:t>
            </a:r>
            <a:r>
              <a:rPr lang="en-US" dirty="0" smtClean="0"/>
              <a:t>Values : </a:t>
            </a:r>
            <a:r>
              <a:rPr lang="en-US" b="1" dirty="0"/>
              <a:t>Total Sales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302" y="1816004"/>
            <a:ext cx="54726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=0;        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 daily sales (-1 when finished):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  </a:t>
            </a:r>
          </a:p>
          <a:p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Accumulate the sales until -1 is entered.</a:t>
            </a:r>
          </a:p>
          <a:p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!= -1)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Increment days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//Accumulate sales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Get the next daily sales .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 daily sales (-1 when finished): 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daySale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  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Display the total Sales and number of days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"You worked %d </a:t>
            </a:r>
            <a:r>
              <a:rPr lang="en-US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days.%n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days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"Total Sales: %.2f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totalSales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keyboard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86" y="2039645"/>
            <a:ext cx="3183255" cy="1124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986" y="3760257"/>
            <a:ext cx="3183255" cy="17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6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6001" y="1451175"/>
            <a:ext cx="851199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Like </a:t>
            </a:r>
            <a:r>
              <a:rPr lang="en-US" sz="1500" b="1" dirty="0">
                <a:latin typeface="Consolas" panose="020B0609020204030204" pitchFamily="49" charset="0"/>
              </a:rPr>
              <a:t>if</a:t>
            </a:r>
            <a:r>
              <a:rPr lang="en-US" sz="1500" dirty="0">
                <a:latin typeface="Consolas" panose="020B0609020204030204" pitchFamily="49" charset="0"/>
              </a:rPr>
              <a:t> statements, </a:t>
            </a:r>
            <a:r>
              <a:rPr lang="en-US" sz="1500" b="1" dirty="0">
                <a:latin typeface="Consolas" panose="020B0609020204030204" pitchFamily="49" charset="0"/>
              </a:rPr>
              <a:t>loops</a:t>
            </a:r>
            <a:r>
              <a:rPr lang="en-US" sz="1500" dirty="0">
                <a:latin typeface="Consolas" panose="020B0609020204030204" pitchFamily="49" charset="0"/>
              </a:rPr>
              <a:t> can be nested.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If a loop is nested, the </a:t>
            </a:r>
            <a:r>
              <a:rPr lang="en-US" sz="1500" b="1" dirty="0">
                <a:latin typeface="Consolas" panose="020B0609020204030204" pitchFamily="49" charset="0"/>
              </a:rPr>
              <a:t>inner loop will execute all of its iterations </a:t>
            </a:r>
            <a:r>
              <a:rPr lang="en-US" sz="1500" dirty="0">
                <a:latin typeface="Consolas" panose="020B0609020204030204" pitchFamily="49" charset="0"/>
              </a:rPr>
              <a:t>for </a:t>
            </a:r>
            <a:r>
              <a:rPr lang="en-US" sz="1500" b="1" dirty="0">
                <a:latin typeface="Consolas" panose="020B0609020204030204" pitchFamily="49" charset="0"/>
              </a:rPr>
              <a:t>each time the outer loop executes once</a:t>
            </a:r>
            <a:r>
              <a:rPr lang="en-US" sz="1500" dirty="0">
                <a:latin typeface="Consolas" panose="020B0609020204030204" pitchFamily="49" charset="0"/>
              </a:rPr>
              <a:t>. The loop statements in this example will execute </a:t>
            </a:r>
            <a:r>
              <a:rPr lang="en-US" sz="1500" b="1" dirty="0">
                <a:latin typeface="Consolas" panose="020B0609020204030204" pitchFamily="49" charset="0"/>
              </a:rPr>
              <a:t>100</a:t>
            </a:r>
            <a:r>
              <a:rPr lang="en-US" sz="1500" dirty="0">
                <a:latin typeface="Consolas" panose="020B0609020204030204" pitchFamily="49" charset="0"/>
              </a:rPr>
              <a:t> times.</a:t>
            </a:r>
          </a:p>
          <a:p>
            <a:pPr lvl="6">
              <a:lnSpc>
                <a:spcPct val="150000"/>
              </a:lnSpc>
            </a:pPr>
            <a:r>
              <a:rPr lang="en-US" altLang="en-US" sz="1200" b="1" dirty="0">
                <a:latin typeface="Courier New" panose="02070309020205020404" pitchFamily="49" charset="0"/>
              </a:rPr>
              <a:t>for(int i = 0; i &lt; 10; i++)</a:t>
            </a:r>
          </a:p>
          <a:p>
            <a:pPr lvl="7"/>
            <a:r>
              <a:rPr lang="en-US" altLang="en-US" sz="1200" b="1" dirty="0">
                <a:latin typeface="Courier New" panose="02070309020205020404" pitchFamily="49" charset="0"/>
              </a:rPr>
              <a:t>for(int j = 0; j &lt; 10;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j++</a:t>
            </a:r>
            <a:r>
              <a:rPr lang="en-US" altLang="en-US" sz="1200" b="1" dirty="0">
                <a:latin typeface="Courier New" panose="02070309020205020404" pitchFamily="49" charset="0"/>
              </a:rPr>
              <a:t>)</a:t>
            </a:r>
          </a:p>
          <a:p>
            <a:pPr lvl="8"/>
            <a:r>
              <a:rPr lang="en-US" altLang="en-US" sz="1200" b="1" dirty="0">
                <a:latin typeface="Courier New" panose="02070309020205020404" pitchFamily="49" charset="0"/>
              </a:rPr>
              <a:t>loop statements;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3978458"/>
            <a:ext cx="594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&lt;3 ;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 ="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&lt;=5;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"\</a:t>
            </a:r>
            <a:r>
              <a:rPr lang="en-US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tK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978458"/>
            <a:ext cx="969604" cy="17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break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1105" y="1334256"/>
            <a:ext cx="8511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</a:t>
            </a:r>
            <a:r>
              <a:rPr lang="en-US" sz="1500" b="1" dirty="0">
                <a:latin typeface="Consolas" panose="020B0609020204030204" pitchFamily="49" charset="0"/>
              </a:rPr>
              <a:t>break</a:t>
            </a:r>
            <a:r>
              <a:rPr lang="en-US" sz="1500" dirty="0">
                <a:latin typeface="Consolas" panose="020B0609020204030204" pitchFamily="49" charset="0"/>
              </a:rPr>
              <a:t> statement can be used to </a:t>
            </a:r>
            <a:r>
              <a:rPr lang="en-US" sz="1500" b="1" dirty="0">
                <a:latin typeface="Consolas" panose="020B0609020204030204" pitchFamily="49" charset="0"/>
              </a:rPr>
              <a:t>abnormally terminate a loop</a:t>
            </a:r>
            <a:r>
              <a:rPr lang="en-US" sz="1500" dirty="0">
                <a:latin typeface="Consolas" panose="020B0609020204030204" pitchFamily="49" charset="0"/>
              </a:rPr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use of the break statement in loops bypasses the normal mechanisms and </a:t>
            </a:r>
            <a:r>
              <a:rPr lang="en-US" sz="1500" b="1" dirty="0">
                <a:latin typeface="Consolas" panose="020B0609020204030204" pitchFamily="49" charset="0"/>
              </a:rPr>
              <a:t>makes the code hard to read </a:t>
            </a:r>
            <a:r>
              <a:rPr lang="en-US" sz="1500" dirty="0">
                <a:latin typeface="Consolas" panose="020B0609020204030204" pitchFamily="49" charset="0"/>
              </a:rPr>
              <a:t>and maintain.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It is </a:t>
            </a:r>
            <a:r>
              <a:rPr lang="en-US" sz="1500" u="sng" dirty="0">
                <a:latin typeface="Consolas" panose="020B0609020204030204" pitchFamily="49" charset="0"/>
              </a:rPr>
              <a:t>considered bad form to use the break statement</a:t>
            </a:r>
            <a:r>
              <a:rPr lang="en-US" sz="1500" dirty="0">
                <a:latin typeface="Consolas" panose="020B0609020204030204" pitchFamily="49" charset="0"/>
              </a:rPr>
              <a:t> in this manner.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873252" y="3489209"/>
            <a:ext cx="57561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=1;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10)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"K = "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	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k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% 4 == 0)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US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 am out of the loop!"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960339"/>
            <a:ext cx="2214563" cy="8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541544" cy="541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Increment/decrement operators</a:t>
            </a:r>
          </a:p>
          <a:p>
            <a:r>
              <a:rPr lang="en-US" sz="3600" dirty="0" smtClean="0"/>
              <a:t>while loop</a:t>
            </a:r>
          </a:p>
          <a:p>
            <a:r>
              <a:rPr lang="en-US" sz="3600" dirty="0"/>
              <a:t>d</a:t>
            </a:r>
            <a:r>
              <a:rPr lang="en-US" sz="3600" dirty="0" smtClean="0"/>
              <a:t>o-while loop</a:t>
            </a:r>
          </a:p>
          <a:p>
            <a:r>
              <a:rPr lang="en-US" sz="3600" dirty="0" smtClean="0"/>
              <a:t>for loop</a:t>
            </a:r>
          </a:p>
          <a:p>
            <a:r>
              <a:rPr lang="en-US" sz="3600" dirty="0"/>
              <a:t>b</a:t>
            </a:r>
            <a:r>
              <a:rPr lang="en-US" sz="3600" dirty="0" smtClean="0"/>
              <a:t>reak statement</a:t>
            </a:r>
            <a:endParaRPr lang="en-US" sz="3600" dirty="0"/>
          </a:p>
          <a:p>
            <a:r>
              <a:rPr lang="en-US" sz="3600" dirty="0"/>
              <a:t>c</a:t>
            </a:r>
            <a:r>
              <a:rPr lang="en-US" sz="3600" dirty="0" smtClean="0"/>
              <a:t>ontinue statement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366108-BE2B-4AD0-B209-92B3B8E003DB}" type="slidenum">
              <a:rPr lang="en-US" altLang="en-US"/>
              <a:pPr>
                <a:defRPr/>
              </a:pPr>
              <a:t>2</a:t>
            </a:fld>
            <a:endParaRPr lang="en-US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continue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6001" y="1249971"/>
            <a:ext cx="851199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</a:t>
            </a:r>
            <a:r>
              <a:rPr lang="en-US" sz="1500" b="1" dirty="0">
                <a:latin typeface="Consolas" panose="020B0609020204030204" pitchFamily="49" charset="0"/>
              </a:rPr>
              <a:t>continue</a:t>
            </a:r>
            <a:r>
              <a:rPr lang="en-US" sz="1500" dirty="0">
                <a:latin typeface="Consolas" panose="020B0609020204030204" pitchFamily="49" charset="0"/>
              </a:rPr>
              <a:t> statement will cause the </a:t>
            </a:r>
            <a:r>
              <a:rPr lang="en-US" sz="1500" b="1" dirty="0">
                <a:latin typeface="Consolas" panose="020B0609020204030204" pitchFamily="49" charset="0"/>
              </a:rPr>
              <a:t>currently</a:t>
            </a:r>
            <a:r>
              <a:rPr lang="en-US" sz="1500" dirty="0">
                <a:latin typeface="Consolas" panose="020B0609020204030204" pitchFamily="49" charset="0"/>
              </a:rPr>
              <a:t> executing iteration of a loop to </a:t>
            </a:r>
            <a:r>
              <a:rPr lang="en-US" sz="1500" b="1" dirty="0">
                <a:latin typeface="Consolas" panose="020B0609020204030204" pitchFamily="49" charset="0"/>
              </a:rPr>
              <a:t>terminate</a:t>
            </a:r>
            <a:r>
              <a:rPr lang="en-US" sz="1500" dirty="0">
                <a:latin typeface="Consolas" panose="020B0609020204030204" pitchFamily="49" charset="0"/>
              </a:rPr>
              <a:t> and the </a:t>
            </a:r>
            <a:r>
              <a:rPr lang="en-US" sz="1500" b="1" dirty="0">
                <a:latin typeface="Consolas" panose="020B0609020204030204" pitchFamily="49" charset="0"/>
              </a:rPr>
              <a:t>next</a:t>
            </a:r>
            <a:r>
              <a:rPr lang="en-US" sz="1500" dirty="0">
                <a:latin typeface="Consolas" panose="020B0609020204030204" pitchFamily="49" charset="0"/>
              </a:rPr>
              <a:t> iteration will begin.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continue statement will cause the evaluation of the condition in while and for loops.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Like the break statement, the </a:t>
            </a:r>
            <a:r>
              <a:rPr lang="en-US" sz="1500" u="sng" dirty="0">
                <a:latin typeface="Consolas" panose="020B0609020204030204" pitchFamily="49" charset="0"/>
              </a:rPr>
              <a:t>continue statement should be avoided </a:t>
            </a:r>
            <a:r>
              <a:rPr lang="en-US" sz="1500" dirty="0">
                <a:latin typeface="Consolas" panose="020B0609020204030204" pitchFamily="49" charset="0"/>
              </a:rPr>
              <a:t>because it makes the code hard to read and debug.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3040" y="4018280"/>
            <a:ext cx="4785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10 ; </a:t>
            </a:r>
            <a:r>
              <a:rPr lang="nn-NO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% 2 ==1)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US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continue</a:t>
            </a:r>
            <a:r>
              <a:rPr lang="en-US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 ="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81" y="4433593"/>
            <a:ext cx="992981" cy="1035844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flipV="1">
            <a:off x="3100959" y="4299966"/>
            <a:ext cx="842391" cy="541782"/>
          </a:xfrm>
          <a:prstGeom prst="bentConnector3">
            <a:avLst>
              <a:gd name="adj1" fmla="val 100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9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Java Loops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94" y="2772346"/>
            <a:ext cx="3900332" cy="2592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35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Increment and Decrement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8538" y="1712980"/>
            <a:ext cx="851199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In programming (Java, C, C++, JavaScript etc. ), the </a:t>
            </a:r>
            <a:r>
              <a:rPr lang="en-US" sz="1500" b="1" dirty="0">
                <a:latin typeface="Consolas" panose="020B0609020204030204" pitchFamily="49" charset="0"/>
              </a:rPr>
              <a:t>increment operator ++ </a:t>
            </a:r>
            <a:r>
              <a:rPr lang="en-US" sz="1500" dirty="0">
                <a:latin typeface="Consolas" panose="020B0609020204030204" pitchFamily="49" charset="0"/>
              </a:rPr>
              <a:t>increases the value of a variable by 1. Similarly, the </a:t>
            </a:r>
            <a:r>
              <a:rPr lang="en-US" sz="1500" b="1" dirty="0">
                <a:latin typeface="Consolas" panose="020B0609020204030204" pitchFamily="49" charset="0"/>
              </a:rPr>
              <a:t>decrement operator -- </a:t>
            </a:r>
            <a:r>
              <a:rPr lang="en-US" sz="1500" dirty="0">
                <a:latin typeface="Consolas" panose="020B0609020204030204" pitchFamily="49" charset="0"/>
              </a:rPr>
              <a:t>decreases the value of a variable by 1.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8236" y="2976868"/>
            <a:ext cx="5731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=10,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5 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6;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"a=%d , b=%d , c=%d %n"</a:t>
            </a:r>
            <a:r>
              <a:rPr lang="pt-B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pt-BR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//Output =&gt; a=11 , b=4 , c=7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4343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Increment and Decrement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6001" y="1603563"/>
            <a:ext cx="8511998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Consolas" panose="020B0609020204030204" pitchFamily="49" charset="0"/>
              </a:rPr>
              <a:t>++ and -- operator as prefix and postfix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If you use the ++ operator as prefix like: </a:t>
            </a:r>
            <a:r>
              <a:rPr lang="en-US" sz="1500" b="1" dirty="0">
                <a:latin typeface="Consolas" panose="020B0609020204030204" pitchFamily="49" charset="0"/>
              </a:rPr>
              <a:t>++var</a:t>
            </a:r>
            <a:r>
              <a:rPr lang="en-US" sz="1500" dirty="0">
                <a:latin typeface="Consolas" panose="020B0609020204030204" pitchFamily="49" charset="0"/>
              </a:rPr>
              <a:t>. The value of var is </a:t>
            </a:r>
            <a:r>
              <a:rPr lang="en-US" sz="1500" b="1" dirty="0">
                <a:latin typeface="Consolas" panose="020B0609020204030204" pitchFamily="49" charset="0"/>
              </a:rPr>
              <a:t>first</a:t>
            </a:r>
            <a:r>
              <a:rPr lang="en-US" sz="1500" dirty="0">
                <a:latin typeface="Consolas" panose="020B0609020204030204" pitchFamily="49" charset="0"/>
              </a:rPr>
              <a:t> incremented by 1 </a:t>
            </a:r>
            <a:r>
              <a:rPr lang="en-US" sz="1500" b="1" dirty="0">
                <a:latin typeface="Consolas" panose="020B0609020204030204" pitchFamily="49" charset="0"/>
              </a:rPr>
              <a:t>then</a:t>
            </a:r>
            <a:r>
              <a:rPr lang="en-US" sz="1500" dirty="0">
                <a:latin typeface="Consolas" panose="020B0609020204030204" pitchFamily="49" charset="0"/>
              </a:rPr>
              <a:t>, it </a:t>
            </a:r>
            <a:r>
              <a:rPr lang="en-US" sz="1500" b="1" dirty="0">
                <a:latin typeface="Consolas" panose="020B0609020204030204" pitchFamily="49" charset="0"/>
              </a:rPr>
              <a:t>returns the value</a:t>
            </a:r>
            <a:r>
              <a:rPr lang="en-US" sz="1500" dirty="0">
                <a:latin typeface="Consolas" panose="020B0609020204030204" pitchFamily="49" charset="0"/>
              </a:rPr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If you use the ++ operator as postfix like: var++. The original value of var is </a:t>
            </a:r>
            <a:r>
              <a:rPr lang="en-US" sz="1500" b="1" dirty="0">
                <a:latin typeface="Consolas" panose="020B0609020204030204" pitchFamily="49" charset="0"/>
              </a:rPr>
              <a:t>returned first </a:t>
            </a:r>
            <a:r>
              <a:rPr lang="en-US" sz="1500" dirty="0">
                <a:latin typeface="Consolas" panose="020B0609020204030204" pitchFamily="49" charset="0"/>
              </a:rPr>
              <a:t>then, </a:t>
            </a:r>
            <a:r>
              <a:rPr lang="en-US" sz="1500" b="1" dirty="0">
                <a:latin typeface="Consolas" panose="020B0609020204030204" pitchFamily="49" charset="0"/>
              </a:rPr>
              <a:t>var is incremented by 1</a:t>
            </a:r>
            <a:r>
              <a:rPr lang="en-US" sz="1500" dirty="0">
                <a:latin typeface="Consolas" panose="020B0609020204030204" pitchFamily="49" charset="0"/>
              </a:rPr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-- operator works in a similar way like the ++ operator except it decreases the value by 1.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3564" y="4096553"/>
            <a:ext cx="7600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=10,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5 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6 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d=a first (10) then a is incremented by 1 a = 11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=--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b is decremented first then c=b (both = 5)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=++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a is incremented first then b=a (both = 12)</a:t>
            </a:r>
          </a:p>
          <a:p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--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-- ;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//b is decremented first (11) then e = 11 + 12 then a is decremented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"a=%d , b=%d , c=%d , d=%d  e=%d %n"</a:t>
            </a:r>
            <a:r>
              <a:rPr lang="pt-B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pt-BR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//Output a=11 , b=11 , c=4 , d=10  e=23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750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6C84E-AF04-4DB5-9ACA-03857C0917E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901766" cy="29718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Increment and Decrement </a:t>
            </a:r>
            <a:r>
              <a:rPr lang="en-US" dirty="0" smtClean="0"/>
              <a:t>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6001" y="1603563"/>
            <a:ext cx="851199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While the condition is </a:t>
            </a:r>
            <a:r>
              <a:rPr lang="en-US" sz="1500" b="1" dirty="0">
                <a:latin typeface="Consolas" panose="020B0609020204030204" pitchFamily="49" charset="0"/>
              </a:rPr>
              <a:t>true</a:t>
            </a:r>
            <a:r>
              <a:rPr lang="en-US" sz="1500" dirty="0">
                <a:latin typeface="Consolas" panose="020B0609020204030204" pitchFamily="49" charset="0"/>
              </a:rPr>
              <a:t>, the statements will </a:t>
            </a:r>
            <a:r>
              <a:rPr lang="en-US" sz="1500" b="1" dirty="0">
                <a:latin typeface="Consolas" panose="020B0609020204030204" pitchFamily="49" charset="0"/>
              </a:rPr>
              <a:t>execute repeatedly</a:t>
            </a:r>
            <a:r>
              <a:rPr lang="en-US" sz="1500" dirty="0">
                <a:latin typeface="Consolas" panose="020B0609020204030204" pitchFamily="49" charset="0"/>
              </a:rPr>
              <a:t>.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The while loop is a </a:t>
            </a:r>
            <a:r>
              <a:rPr lang="en-US" sz="1500" b="1" dirty="0">
                <a:latin typeface="Consolas" panose="020B0609020204030204" pitchFamily="49" charset="0"/>
              </a:rPr>
              <a:t>pretest</a:t>
            </a:r>
            <a:r>
              <a:rPr lang="en-US" sz="1500" dirty="0">
                <a:latin typeface="Consolas" panose="020B0609020204030204" pitchFamily="49" charset="0"/>
              </a:rPr>
              <a:t> loop, which means that it will test the value of the condition prior to executing the loop.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49113" y="2583006"/>
            <a:ext cx="33375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5) { </a:t>
            </a:r>
            <a:r>
              <a:rPr 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condition 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increment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57" y="5029200"/>
            <a:ext cx="628650" cy="1028700"/>
          </a:xfrm>
          <a:prstGeom prst="rect">
            <a:avLst/>
          </a:prstGeom>
        </p:spPr>
      </p:pic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2670273" y="2756261"/>
            <a:ext cx="2843558" cy="2716423"/>
            <a:chOff x="1998" y="775"/>
            <a:chExt cx="2754" cy="2777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 rot="2701371">
              <a:off x="2016" y="1728"/>
              <a:ext cx="720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900" b="1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52" y="1968"/>
              <a:ext cx="120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statement(s)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006" y="1776"/>
              <a:ext cx="378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true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00" y="264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  <p:cxnSp>
          <p:nvCxnSpPr>
            <p:cNvPr id="13" name="AutoShape 10"/>
            <p:cNvCxnSpPr>
              <a:cxnSpLocks noChangeShapeType="1"/>
            </p:cNvCxnSpPr>
            <p:nvPr/>
          </p:nvCxnSpPr>
          <p:spPr bwMode="auto">
            <a:xfrm rot="10800000">
              <a:off x="2448" y="1008"/>
              <a:ext cx="1704" cy="960"/>
            </a:xfrm>
            <a:prstGeom prst="bentConnector3">
              <a:avLst>
                <a:gd name="adj1" fmla="val 5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366" y="775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998" y="1884"/>
              <a:ext cx="73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 dirty="0">
                  <a:latin typeface="Courier New" panose="02070309020205020404" pitchFamily="49" charset="0"/>
                </a:rPr>
                <a:t>boolean</a:t>
              </a:r>
            </a:p>
            <a:p>
              <a:pPr algn="ctr" eaLnBrk="1" hangingPunct="1"/>
              <a:r>
                <a:rPr lang="en-US" altLang="en-US" sz="900" b="1" dirty="0"/>
                <a:t>expression?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442" y="2880"/>
              <a:ext cx="396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/>
                <a:t>false</a:t>
              </a: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V="1">
              <a:off x="2928" y="211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900" b="1"/>
            </a:p>
          </p:txBody>
        </p:sp>
      </p:grpSp>
      <p:sp>
        <p:nvSpPr>
          <p:cNvPr id="7" name="Rectangle 6"/>
          <p:cNvSpPr/>
          <p:nvPr/>
        </p:nvSpPr>
        <p:spPr>
          <a:xfrm>
            <a:off x="436034" y="2960266"/>
            <a:ext cx="3003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while(condition)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statements;</a:t>
            </a:r>
          </a:p>
          <a:p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5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Infinite Loop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6001" y="1603562"/>
            <a:ext cx="85119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In order for a while loop to end, the </a:t>
            </a:r>
            <a:r>
              <a:rPr lang="en-US" sz="1500" b="1" dirty="0">
                <a:latin typeface="Consolas" panose="020B0609020204030204" pitchFamily="49" charset="0"/>
              </a:rPr>
              <a:t>condition</a:t>
            </a:r>
            <a:r>
              <a:rPr lang="en-US" sz="1500" dirty="0">
                <a:latin typeface="Consolas" panose="020B0609020204030204" pitchFamily="49" charset="0"/>
              </a:rPr>
              <a:t> must become </a:t>
            </a:r>
            <a:r>
              <a:rPr lang="en-US" sz="1500" b="1" dirty="0">
                <a:latin typeface="Consolas" panose="020B0609020204030204" pitchFamily="49" charset="0"/>
              </a:rPr>
              <a:t>false</a:t>
            </a:r>
            <a:r>
              <a:rPr lang="en-US" sz="1500" dirty="0">
                <a:latin typeface="Consolas" panose="020B0609020204030204" pitchFamily="49" charset="0"/>
              </a:rPr>
              <a:t>. The following loop will never end: </a:t>
            </a:r>
          </a:p>
        </p:txBody>
      </p:sp>
      <p:sp>
        <p:nvSpPr>
          <p:cNvPr id="3" name="Rectangle 2"/>
          <p:cNvSpPr/>
          <p:nvPr/>
        </p:nvSpPr>
        <p:spPr>
          <a:xfrm>
            <a:off x="768096" y="2422374"/>
            <a:ext cx="6268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5) {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condition will never become false 1 =1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70" y="2496169"/>
            <a:ext cx="528638" cy="86439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444680" y="326029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</a:rPr>
              <a:t>... forever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7159" y="3670393"/>
            <a:ext cx="85119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A while loop executes </a:t>
            </a:r>
            <a:r>
              <a:rPr lang="en-US" sz="1500" b="1" dirty="0">
                <a:latin typeface="Consolas" panose="020B0609020204030204" pitchFamily="49" charset="0"/>
              </a:rPr>
              <a:t>0 or more </a:t>
            </a:r>
            <a:r>
              <a:rPr lang="en-US" sz="1500" dirty="0">
                <a:latin typeface="Consolas" panose="020B0609020204030204" pitchFamily="49" charset="0"/>
              </a:rPr>
              <a:t>times. If the </a:t>
            </a:r>
            <a:r>
              <a:rPr lang="en-US" sz="1500" b="1" dirty="0">
                <a:latin typeface="Consolas" panose="020B0609020204030204" pitchFamily="49" charset="0"/>
              </a:rPr>
              <a:t>initial condition is false</a:t>
            </a:r>
            <a:r>
              <a:rPr lang="en-US" sz="1500" dirty="0">
                <a:latin typeface="Consolas" panose="020B0609020204030204" pitchFamily="49" charset="0"/>
              </a:rPr>
              <a:t>, the loop will not execute.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8096" y="4432141"/>
            <a:ext cx="7008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5) {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initial condition is false. Loop body skipped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No output. Loop never executed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39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while Loop for </a:t>
            </a:r>
            <a:r>
              <a:rPr lang="en-US" b="1" dirty="0"/>
              <a:t>Input </a:t>
            </a:r>
            <a:r>
              <a:rPr lang="en-US" b="1" dirty="0" smtClean="0"/>
              <a:t>Validation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48538" y="1712980"/>
            <a:ext cx="851199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Input validation is the process of ensuring that user input is valid.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538" y="2351696"/>
            <a:ext cx="681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gpa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input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 GPA (0-4.0):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gpa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gpa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4 ||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gpa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//Validate the input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"Invalid GPA, Please re-enter a valid value: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gpa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Keep getting until a valid value is entered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"Your GPA = %.2f %n"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gpa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8" y="2401528"/>
            <a:ext cx="3777044" cy="8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9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3"/>
  <p:tag name="MMPROD_UIDATA" val="&lt;database version=&quot;7.0&quot;&gt;&lt;object type=&quot;1&quot; unique_id=&quot;10001&quot;&gt;&lt;object type=&quot;8&quot; unique_id=&quot;12226&quot;&gt;&lt;/object&gt;&lt;object type=&quot;2&quot; unique_id=&quot;12227&quot;&gt;&lt;object type=&quot;3&quot; unique_id=&quot;12228&quot;&gt;&lt;property id=&quot;20148&quot; value=&quot;5&quot;/&gt;&lt;property id=&quot;20300&quot; value=&quot;Slide 1 - &amp;quot;Course Material Usage Rules&amp;quot;&quot;/&gt;&lt;property id=&quot;20307&quot; value=&quot;483&quot;/&gt;&lt;/object&gt;&lt;object type=&quot;3&quot; unique_id=&quot;12229&quot;&gt;&lt;property id=&quot;20148&quot; value=&quot;5&quot;/&gt;&lt;property id=&quot;20300&quot; value=&quot;Slide 2 - &amp;quot;Basic Java Syntax&amp;quot;&quot;/&gt;&lt;property id=&quot;20307&quot; value=&quot;256&quot;/&gt;&lt;/object&gt;&lt;object type=&quot;3&quot; unique_id=&quot;12230&quot;&gt;&lt;property id=&quot;20148&quot; value=&quot;5&quot;/&gt;&lt;property id=&quot;20300&quot; value=&quot;Slide 3 - &amp;quot;For live Java-related training, &amp;#x0D;&amp;#x0A;see http://courses.coreservlets.com/ &amp;#x0D;&amp;#x0A;or email hall@coreservlets.com.&amp;quot;&quot;/&gt;&lt;property id=&quot;20307&quot; value=&quot;482&quot;/&gt;&lt;/object&gt;&lt;object type=&quot;3&quot; unique_id=&quot;12231&quot;&gt;&lt;property id=&quot;20148&quot; value=&quot;5&quot;/&gt;&lt;property id=&quot;20300&quot; value=&quot;Slide 4 - &amp;quot;Topics in This Section&amp;quot;&quot;/&gt;&lt;property id=&quot;20307&quot; value=&quot;408&quot;/&gt;&lt;/object&gt;&lt;object type=&quot;3&quot; unique_id=&quot;12232&quot;&gt;&lt;property id=&quot;20148&quot; value=&quot;5&quot;/&gt;&lt;property id=&quot;20300&quot; value=&quot;Slide 5 - &amp;quot;Basics&amp;quot;&quot;/&gt;&lt;property id=&quot;20307&quot; value=&quot;467&quot;/&gt;&lt;/object&gt;&lt;object type=&quot;3&quot; unique_id=&quot;12233&quot;&gt;&lt;property id=&quot;20148&quot; value=&quot;5&quot;/&gt;&lt;property id=&quot;20300&quot; value=&quot;Slide 6 - &amp;quot;Eclipse: Making Projects&amp;quot;&quot;/&gt;&lt;property id=&quot;20307&quot; value=&quot;484&quot;/&gt;&lt;/object&gt;&lt;object type=&quot;3&quot; unique_id=&quot;12234&quot;&gt;&lt;property id=&quot;20148&quot; value=&quot;5&quot;/&gt;&lt;property id=&quot;20300&quot; value=&quot;Slide 7 - &amp;quot;Getting Started: Syntax&amp;quot;&quot;/&gt;&lt;property id=&quot;20307&quot; value=&quot;409&quot;/&gt;&lt;/object&gt;&lt;object type=&quot;3&quot; unique_id=&quot;12235&quot;&gt;&lt;property id=&quot;20148&quot; value=&quot;5&quot;/&gt;&lt;property id=&quot;20300&quot; value=&quot;Slide 8 - &amp;quot;Getting Started: Execution&amp;quot;&quot;/&gt;&lt;property id=&quot;20307&quot; value=&quot;411&quot;/&gt;&lt;/object&gt;&lt;object type=&quot;3&quot; unique_id=&quot;12236&quot;&gt;&lt;property id=&quot;20148&quot; value=&quot;5&quot;/&gt;&lt;property id=&quot;20300&quot; value=&quot;Slide 9 - &amp;quot;Packages&amp;quot;&quot;/&gt;&lt;property id=&quot;20307&quot; value=&quot;485&quot;/&gt;&lt;/object&gt;&lt;object type=&quot;3&quot; unique_id=&quot;12237&quot;&gt;&lt;property id=&quot;20148&quot; value=&quot;5&quot;/&gt;&lt;property id=&quot;20300&quot; value=&quot;Slide 10 - &amp;quot;HelloWorld with Packages&amp;#x0D;&amp;#x0A;(in src/mypackage folder)&amp;quot;&quot;/&gt;&lt;property id=&quot;20307&quot; value=&quot;486&quot;/&gt;&lt;/object&gt;&lt;object type=&quot;3&quot; unique_id=&quot;12238&quot;&gt;&lt;property id=&quot;20148&quot; value=&quot;5&quot;/&gt;&lt;property id=&quot;20300&quot; value=&quot;Slide 11 - &amp;quot;More Basics&amp;quot;&quot;/&gt;&lt;property id=&quot;20307&quot; value=&quot;412&quot;/&gt;&lt;/object&gt;&lt;object type=&quot;3&quot; unique_id=&quot;12239&quot;&gt;&lt;property id=&quot;20148&quot; value=&quot;5&quot;/&gt;&lt;property id=&quot;20300&quot; value=&quot;Slide 12 - &amp;quot;Command-line Arguments&amp;quot;&quot;/&gt;&lt;property id=&quot;20307&quot; value=&quot;474&quot;/&gt;&lt;/object&gt;&lt;object type=&quot;3&quot; unique_id=&quot;12240&quot;&gt;&lt;property id=&quot;20148&quot; value=&quot;5&quot;/&gt;&lt;property id=&quot;20300&quot; value=&quot;Slide 13 - &amp;quot;Example: Command Line Args and the length Field&amp;quot;&quot;/&gt;&lt;property id=&quot;20307&quot; value=&quot;413&quot;/&gt;&lt;/object&gt;&lt;object type=&quot;3&quot; unique_id=&quot;12241&quot;&gt;&lt;property id=&quot;20148&quot; value=&quot;5&quot;/&gt;&lt;property id=&quot;20300&quot; value=&quot;Slide 14 - &amp;quot;Example (Continued)&amp;quot;&quot;/&gt;&lt;property id=&quot;20307&quot; value=&quot;414&quot;/&gt;&lt;/object&gt;&lt;object type=&quot;3&quot; unique_id=&quot;12242&quot;&gt;&lt;property id=&quot;20148&quot; value=&quot;5&quot;/&gt;&lt;property id=&quot;20300&quot; value=&quot;Slide 15 - &amp;quot;Loops&amp;quot;&quot;/&gt;&lt;property id=&quot;20307&quot; value=&quot;468&quot;/&gt;&lt;/object&gt;&lt;object type=&quot;3&quot; unique_id=&quot;12243&quot;&gt;&lt;property id=&quot;20148&quot; value=&quot;5&quot;/&gt;&lt;property id=&quot;20300&quot; value=&quot;Slide 16 - &amp;quot;Looping Constructs&amp;quot;&quot;/&gt;&lt;property id=&quot;20307&quot; value=&quot;416&quot;/&gt;&lt;/object&gt;&lt;object type=&quot;3&quot; unique_id=&quot;12244&quot;&gt;&lt;property id=&quot;20148&quot; value=&quot;5&quot;/&gt;&lt;property id=&quot;20300&quot; value=&quot;Slide 17 - &amp;quot;For/Each Loops&amp;quot;&quot;/&gt;&lt;property id=&quot;20307&quot; value=&quot;445&quot;/&gt;&lt;/object&gt;&lt;object type=&quot;3&quot; unique_id=&quot;12245&quot;&gt;&lt;property id=&quot;20148&quot; value=&quot;5&quot;/&gt;&lt;property id=&quot;20300&quot; value=&quot;Slide 18 - &amp;quot;For Loops&amp;quot;&quot;/&gt;&lt;property id=&quot;20307&quot; value=&quot;419&quot;/&gt;&lt;/object&gt;&lt;object type=&quot;3&quot; unique_id=&quot;12246&quot;&gt;&lt;property id=&quot;20148&quot; value=&quot;5&quot;/&gt;&lt;property id=&quot;20300&quot; value=&quot;Slide 19 - &amp;quot;While Loops&amp;quot;&quot;/&gt;&lt;property id=&quot;20307&quot; value=&quot;417&quot;/&gt;&lt;/object&gt;&lt;object type=&quot;3&quot; unique_id=&quot;12247&quot;&gt;&lt;property id=&quot;20148&quot; value=&quot;5&quot;/&gt;&lt;property id=&quot;20300&quot; value=&quot;Slide 20 - &amp;quot;Do Loops&amp;quot;&quot;/&gt;&lt;property id=&quot;20307&quot; value=&quot;418&quot;/&gt;&lt;/object&gt;&lt;object type=&quot;3&quot; unique_id=&quot;12248&quot;&gt;&lt;property id=&quot;20148&quot; value=&quot;5&quot;/&gt;&lt;property id=&quot;20300&quot; value=&quot;Slide 21 - &amp;quot;Class Structure and Formatting&amp;quot;&quot;/&gt;&lt;property id=&quot;20307&quot; value=&quot;469&quot;/&gt;&lt;/object&gt;&lt;object type=&quot;3&quot; unique_id=&quot;12249&quot;&gt;&lt;property id=&quot;20148&quot; value=&quot;5&quot;/&gt;&lt;property id=&quot;20300&quot; value=&quot;Slide 22 - &amp;quot;Defining Multiple Methods in Single Class&amp;quot;&quot;/&gt;&lt;property id=&quot;20307&quot; value=&quot;422&quot;/&gt;&lt;/object&gt;&lt;object type=&quot;3&quot; unique_id=&quot;12250&quot;&gt;&lt;property id=&quot;20148&quot; value=&quot;5&quot;/&gt;&lt;property id=&quot;20300&quot; value=&quot;Slide 23 - &amp;quot;Indentation: blocks that are nested more should be indented more&amp;quot;&quot;/&gt;&lt;property id=&quot;20307&quot; value=&quot;447&quot;/&gt;&lt;/object&gt;&lt;object type=&quot;3&quot; unique_id=&quot;12251&quot;&gt;&lt;property id=&quot;20148&quot; value=&quot;5&quot;/&gt;&lt;property id=&quot;20300&quot; value=&quot;Slide 24 - &amp;quot;Indentation: blocks that are nested the same should be indented the same&amp;quot;&quot;/&gt;&lt;property id=&quot;20307&quot; value=&quot;448&quot;/&gt;&lt;/object&gt;&lt;object type=&quot;3&quot; unique_id=&quot;12252&quot;&gt;&lt;property id=&quot;20148&quot; value=&quot;5&quot;/&gt;&lt;property id=&quot;20300&quot; value=&quot;Slide 25 - &amp;quot;Indentation: number of spaces and placement of braces is a matter of taste&amp;quot;&quot;/&gt;&lt;property id=&quot;20307&quot; value=&quot;449&quot;/&gt;&lt;/object&gt;&lt;object type=&quot;3&quot; unique_id=&quot;12253&quot;&gt;&lt;property id=&quot;20148&quot; value=&quot;5&quot;/&gt;&lt;property id=&quot;20300&quot; value=&quot;Slide 26 - &amp;quot;Conditionals and Strings&amp;quot;&quot;/&gt;&lt;property id=&quot;20307&quot; value=&quot;470&quot;/&gt;&lt;/object&gt;&lt;object type=&quot;3&quot; unique_id=&quot;12254&quot;&gt;&lt;property id=&quot;20148&quot; value=&quot;5&quot;/&gt;&lt;property id=&quot;20300&quot; value=&quot;Slide 27 - &amp;quot;If Statements&amp;quot;&quot;/&gt;&lt;property id=&quot;20307&quot; value=&quot;420&quot;/&gt;&lt;/object&gt;&lt;object type=&quot;3&quot; unique_id=&quot;12255&quot;&gt;&lt;property id=&quot;20148&quot; value=&quot;5&quot;/&gt;&lt;property id=&quot;20300&quot; value=&quot;Slide 28 - &amp;quot;Switch Statements&amp;quot;&quot;/&gt;&lt;property id=&quot;20307&quot; value=&quot;479&quot;/&gt;&lt;/object&gt;&lt;object type=&quot;3&quot; unique_id=&quot;12256&quot;&gt;&lt;property id=&quot;20148&quot; value=&quot;5&quot;/&gt;&lt;property id=&quot;20300&quot; value=&quot;Slide 29 - &amp;quot;Boolean Operators&amp;quot;&quot;/&gt;&lt;property id=&quot;20307&quot; value=&quot;421&quot;/&gt;&lt;/object&gt;&lt;object type=&quot;3&quot; unique_id=&quot;12257&quot;&gt;&lt;property id=&quot;20148&quot; value=&quot;5&quot;/&gt;&lt;property id=&quot;20300&quot; value=&quot;Slide 30 - &amp;quot;Example: If Statements&amp;quot;&quot;/&gt;&lt;property id=&quot;20307&quot; value=&quot;423&quot;/&gt;&lt;/object&gt;&lt;object type=&quot;3&quot; unique_id=&quot;12258&quot;&gt;&lt;property id=&quot;20148&quot; value=&quot;5&quot;/&gt;&lt;property id=&quot;20300&quot; value=&quot;Slide 31 - &amp;quot;Strings&amp;quot;&quot;/&gt;&lt;property id=&quot;20307&quot; value=&quot;424&quot;/&gt;&lt;/object&gt;&lt;object type=&quot;3&quot; unique_id=&quot;12259&quot;&gt;&lt;property id=&quot;20148&quot; value=&quot;5&quot;/&gt;&lt;property id=&quot;20300&quot; value=&quot;Slide 32 - &amp;quot;Common String Error: &amp;#x0D;&amp;#x0A;Comparing with ==&amp;quot;&quot;/&gt;&lt;property id=&quot;20307&quot; value=&quot;425&quot;/&gt;&lt;/object&gt;&lt;object type=&quot;3&quot; unique_id=&quot;12260&quot;&gt;&lt;property id=&quot;20148&quot; value=&quot;5&quot;/&gt;&lt;property id=&quot;20300&quot; value=&quot;Slide 33 - &amp;quot;Arrays&amp;quot;&quot;/&gt;&lt;property id=&quot;20307&quot; value=&quot;471&quot;/&gt;&lt;/object&gt;&lt;object type=&quot;3&quot; unique_id=&quot;12261&quot;&gt;&lt;property id=&quot;20148&quot; value=&quot;5&quot;/&gt;&lt;property id=&quot;20300&quot; value=&quot;Slide 34 - &amp;quot;Building Arrays: &amp;#x0D;&amp;#x0A;One-Step Process&amp;quot;&quot;/&gt;&lt;property id=&quot;20307&quot; value=&quot;391&quot;/&gt;&lt;/object&gt;&lt;object type=&quot;3&quot; unique_id=&quot;12262&quot;&gt;&lt;property id=&quot;20148&quot; value=&quot;5&quot;/&gt;&lt;property id=&quot;20300&quot; value=&quot;Slide 35 - &amp;quot;Building Arrays: &amp;#x0D;&amp;#x0A;Two-Step Process&amp;quot;&quot;/&gt;&lt;property id=&quot;20307&quot; value=&quot;392&quot;/&gt;&lt;/object&gt;&lt;object type=&quot;3&quot; unique_id=&quot;12263&quot;&gt;&lt;property id=&quot;20148&quot; value=&quot;5&quot;/&gt;&lt;property id=&quot;20300&quot; value=&quot;Slide 36 - &amp;quot;Two-Step Process: Examples&amp;quot;&quot;/&gt;&lt;property id=&quot;20307&quot; value=&quot;480&quot;/&gt;&lt;/object&gt;&lt;object type=&quot;3&quot; unique_id=&quot;12264&quot;&gt;&lt;property id=&quot;20148&quot; value=&quot;5&quot;/&gt;&lt;property id=&quot;20300&quot; value=&quot;Slide 37 - &amp;quot;Array Performance Problems&amp;quot;&quot;/&gt;&lt;property id=&quot;20307&quot; value=&quot;450&quot;/&gt;&lt;/object&gt;&lt;object type=&quot;3&quot; unique_id=&quot;12265&quot;&gt;&lt;property id=&quot;20148&quot; value=&quot;5&quot;/&gt;&lt;property id=&quot;20300&quot; value=&quot;Slide 38 - &amp;quot;Multidimensional Arrays&amp;quot;&quot;/&gt;&lt;property id=&quot;20307&quot; value=&quot;393&quot;/&gt;&lt;/object&gt;&lt;object type=&quot;3&quot; unique_id=&quot;12266&quot;&gt;&lt;property id=&quot;20148&quot; value=&quot;5&quot;/&gt;&lt;property id=&quot;20300&quot; value=&quot;Slide 39 - &amp;quot;TriangleArray: Example&amp;quot;&quot;/&gt;&lt;property id=&quot;20307&quot; value=&quot;394&quot;/&gt;&lt;/object&gt;&lt;object type=&quot;3&quot; unique_id=&quot;12267&quot;&gt;&lt;property id=&quot;20148&quot; value=&quot;5&quot;/&gt;&lt;property id=&quot;20300&quot; value=&quot;Slide 40 - &amp;quot;TriangleArray: Result&amp;quot;&quot;/&gt;&lt;property id=&quot;20307&quot; value=&quot;395&quot;/&gt;&lt;/object&gt;&lt;object type=&quot;3&quot; unique_id=&quot;12268&quot;&gt;&lt;property id=&quot;20148&quot; value=&quot;5&quot;/&gt;&lt;property id=&quot;20300&quot; value=&quot;Slide 41 - &amp;quot;Math and Input&amp;quot;&quot;/&gt;&lt;property id=&quot;20307&quot; value=&quot;472&quot;/&gt;&lt;/object&gt;&lt;object type=&quot;3&quot; unique_id=&quot;12269&quot;&gt;&lt;property id=&quot;20148&quot; value=&quot;5&quot;/&gt;&lt;property id=&quot;20300&quot; value=&quot;Slide 42 - &amp;quot;Basic Mathematical Routines&amp;quot;&quot;/&gt;&lt;property id=&quot;20307&quot; value=&quot;461&quot;/&gt;&lt;/object&gt;&lt;object type=&quot;3&quot; unique_id=&quot;12270&quot;&gt;&lt;property id=&quot;20148&quot; value=&quot;5&quot;/&gt;&lt;property id=&quot;20300&quot; value=&quot;Slide 43 - &amp;quot;More Mathematical Routines&amp;quot;&quot;/&gt;&lt;property id=&quot;20307&quot; value=&quot;460&quot;/&gt;&lt;/object&gt;&lt;object type=&quot;3&quot; unique_id=&quot;12271&quot;&gt;&lt;property id=&quot;20148&quot; value=&quot;5&quot;/&gt;&lt;property id=&quot;20300&quot; value=&quot;Slide 44 - &amp;quot;Reading Simple Input&amp;quot;&quot;/&gt;&lt;property id=&quot;20307&quot; value=&quot;451&quot;/&gt;&lt;/object&gt;&lt;object type=&quot;3&quot; unique_id=&quot;12272&quot;&gt;&lt;property id=&quot;20148&quot; value=&quot;5&quot;/&gt;&lt;property id=&quot;20300&quot; value=&quot;Slide 45 - &amp;quot;Example: Printing Random Numbers&amp;quot;&quot;/&gt;&lt;property id=&quot;20307&quot; value=&quot;452&quot;/&gt;&lt;/object&gt;&lt;object type=&quot;3&quot; unique_id=&quot;12273&quot;&gt;&lt;property id=&quot;20148&quot; value=&quot;5&quot;/&gt;&lt;property id=&quot;20300&quot; value=&quot;Slide 46 - &amp;quot;Wrap-Up&amp;quot;&quot;/&gt;&lt;property id=&quot;20307&quot; value=&quot;473&quot;/&gt;&lt;/object&gt;&lt;object type=&quot;3&quot; unique_id=&quot;12274&quot;&gt;&lt;property id=&quot;20148&quot; value=&quot;5&quot;/&gt;&lt;property id=&quot;20300&quot; value=&quot;Slide 47 - &amp;quot;Summary&amp;quot;&quot;/&gt;&lt;property id=&quot;20307&quot; value=&quot;443&quot;/&gt;&lt;/object&gt;&lt;object type=&quot;3&quot; unique_id=&quot;12275&quot;&gt;&lt;property id=&quot;20148&quot; value=&quot;5&quot;/&gt;&lt;property id=&quot;20300&quot; value=&quot;Slide 48 - &amp;quot;Questions?&amp;quot;&quot;/&gt;&lt;property id=&quot;20307&quot; value=&quot;30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uilding Rich Internet Apps">
  <a:themeElements>
    <a:clrScheme name="Custom 11">
      <a:dk1>
        <a:srgbClr val="000000"/>
      </a:dk1>
      <a:lt1>
        <a:srgbClr val="FFFFFF"/>
      </a:lt1>
      <a:dk2>
        <a:srgbClr val="4D4D4D"/>
      </a:dk2>
      <a:lt2>
        <a:srgbClr val="CCCCCC"/>
      </a:lt2>
      <a:accent1>
        <a:srgbClr val="0099FF"/>
      </a:accent1>
      <a:accent2>
        <a:srgbClr val="FF3300"/>
      </a:accent2>
      <a:accent3>
        <a:srgbClr val="000000"/>
      </a:accent3>
      <a:accent4>
        <a:srgbClr val="6EE094"/>
      </a:accent4>
      <a:accent5>
        <a:srgbClr val="F09D42"/>
      </a:accent5>
      <a:accent6>
        <a:srgbClr val="B092E6"/>
      </a:accent6>
      <a:hlink>
        <a:srgbClr val="0072BF"/>
      </a:hlink>
      <a:folHlink>
        <a:srgbClr val="0072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01. Object Oriented Fundamentals</Template>
  <TotalTime>9936</TotalTime>
  <Words>1751</Words>
  <Application>Microsoft Office PowerPoint</Application>
  <PresentationFormat>On-screen Show (4:3)</PresentationFormat>
  <Paragraphs>261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Times</vt:lpstr>
      <vt:lpstr>Times New Roman</vt:lpstr>
      <vt:lpstr>Building Rich Internet Apps</vt:lpstr>
      <vt:lpstr>Java Fundamentals Loops</vt:lpstr>
      <vt:lpstr>Outline</vt:lpstr>
      <vt:lpstr>Java Loops</vt:lpstr>
      <vt:lpstr>The Increment and Decrement Operators</vt:lpstr>
      <vt:lpstr>The Increment and Decrement Operators</vt:lpstr>
      <vt:lpstr>The Increment and Decrement Operators</vt:lpstr>
      <vt:lpstr>The while Loop</vt:lpstr>
      <vt:lpstr>Infinite Loop</vt:lpstr>
      <vt:lpstr>The while Loop for Input Validation</vt:lpstr>
      <vt:lpstr>The do-while Loop</vt:lpstr>
      <vt:lpstr>The do-while Loop</vt:lpstr>
      <vt:lpstr>The for Loop</vt:lpstr>
      <vt:lpstr>The for Loop</vt:lpstr>
      <vt:lpstr>The for Loop : Total Sales</vt:lpstr>
      <vt:lpstr>The for Loop : Total Sales with Dialog Boxes</vt:lpstr>
      <vt:lpstr>Sentinel Values</vt:lpstr>
      <vt:lpstr>Sentinel Values : Total Sales</vt:lpstr>
      <vt:lpstr>Nested Loops</vt:lpstr>
      <vt:lpstr>The break Statement</vt:lpstr>
      <vt:lpstr>The continue Statement</vt:lpstr>
    </vt:vector>
  </TitlesOfParts>
  <Company>www.corewebprogramming.com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Fundamentals</dc:title>
  <dc:creator>ae</dc:creator>
  <cp:lastModifiedBy>Mohammad Saleh Mustafa Saleh</cp:lastModifiedBy>
  <cp:revision>391</cp:revision>
  <cp:lastPrinted>2013-01-01T22:34:04Z</cp:lastPrinted>
  <dcterms:created xsi:type="dcterms:W3CDTF">2000-05-05T21:02:18Z</dcterms:created>
  <dcterms:modified xsi:type="dcterms:W3CDTF">2023-09-04T11:47:21Z</dcterms:modified>
</cp:coreProperties>
</file>